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58" r:id="rId5"/>
  </p:sldIdLst>
  <p:sldSz cx="9601200" cy="12801600" type="A3"/>
  <p:notesSz cx="6799263" cy="9929813"/>
  <p:defaultTextStyle>
    <a:defPPr>
      <a:defRPr lang="zh-CN"/>
    </a:defPPr>
    <a:lvl1pPr marL="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87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74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610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11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98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85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72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595" algn="l" defTabSz="12217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38" autoAdjust="0"/>
  </p:normalViewPr>
  <p:slideViewPr>
    <p:cSldViewPr>
      <p:cViewPr varScale="1">
        <p:scale>
          <a:sx n="36" d="100"/>
          <a:sy n="36" d="100"/>
        </p:scale>
        <p:origin x="2108" y="6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893" cy="496931"/>
          </a:xfrm>
          <a:prstGeom prst="rect">
            <a:avLst/>
          </a:prstGeom>
        </p:spPr>
        <p:txBody>
          <a:bodyPr vert="horz" lIns="63229" tIns="31615" rIns="63229" bIns="31615" rtlCol="0"/>
          <a:lstStyle>
            <a:lvl1pPr algn="l">
              <a:defRPr sz="8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81" y="1"/>
            <a:ext cx="2946893" cy="496931"/>
          </a:xfrm>
          <a:prstGeom prst="rect">
            <a:avLst/>
          </a:prstGeom>
        </p:spPr>
        <p:txBody>
          <a:bodyPr vert="horz" lIns="63229" tIns="31615" rIns="63229" bIns="31615" rtlCol="0"/>
          <a:lstStyle>
            <a:lvl1pPr algn="r">
              <a:defRPr sz="800"/>
            </a:lvl1pPr>
          </a:lstStyle>
          <a:p>
            <a:fld id="{D1508B2A-DE3C-4B1D-A5A4-FE1027F989FC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24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29" tIns="31615" rIns="63229" bIns="3161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473" y="4716993"/>
            <a:ext cx="5439410" cy="4467975"/>
          </a:xfrm>
          <a:prstGeom prst="rect">
            <a:avLst/>
          </a:prstGeom>
        </p:spPr>
        <p:txBody>
          <a:bodyPr vert="horz" lIns="63229" tIns="31615" rIns="63229" bIns="316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3" y="9431779"/>
            <a:ext cx="2946893" cy="495830"/>
          </a:xfrm>
          <a:prstGeom prst="rect">
            <a:avLst/>
          </a:prstGeom>
        </p:spPr>
        <p:txBody>
          <a:bodyPr vert="horz" lIns="63229" tIns="31615" rIns="63229" bIns="31615" rtlCol="0" anchor="b"/>
          <a:lstStyle>
            <a:lvl1pPr algn="l"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81" y="9431779"/>
            <a:ext cx="2946893" cy="495830"/>
          </a:xfrm>
          <a:prstGeom prst="rect">
            <a:avLst/>
          </a:prstGeom>
        </p:spPr>
        <p:txBody>
          <a:bodyPr vert="horz" lIns="63229" tIns="31615" rIns="63229" bIns="31615" rtlCol="0" anchor="b"/>
          <a:lstStyle>
            <a:lvl1pPr algn="r">
              <a:defRPr sz="800"/>
            </a:lvl1pPr>
          </a:lstStyle>
          <a:p>
            <a:fld id="{B9645CD7-EEB2-47C6-9B6B-48B557EA13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5CD7-EEB2-47C6-9B6B-48B557EA13D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45CD7-EEB2-47C6-9B6B-48B557EA13D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4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8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7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6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1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9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8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7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5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70" indent="0">
              <a:buNone/>
              <a:defRPr sz="2700" b="1"/>
            </a:lvl2pPr>
            <a:lvl3pPr marL="1221740" indent="0">
              <a:buNone/>
              <a:defRPr sz="2400" b="1"/>
            </a:lvl3pPr>
            <a:lvl4pPr marL="1832610" indent="0">
              <a:buNone/>
              <a:defRPr sz="2100" b="1"/>
            </a:lvl4pPr>
            <a:lvl5pPr marL="2444115" indent="0">
              <a:buNone/>
              <a:defRPr sz="2100" b="1"/>
            </a:lvl5pPr>
            <a:lvl6pPr marL="3054985" indent="0">
              <a:buNone/>
              <a:defRPr sz="2100" b="1"/>
            </a:lvl6pPr>
            <a:lvl7pPr marL="3665855" indent="0">
              <a:buNone/>
              <a:defRPr sz="2100" b="1"/>
            </a:lvl7pPr>
            <a:lvl8pPr marL="4276725" indent="0">
              <a:buNone/>
              <a:defRPr sz="2100" b="1"/>
            </a:lvl8pPr>
            <a:lvl9pPr marL="488759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870" indent="0">
              <a:buNone/>
              <a:defRPr sz="2700" b="1"/>
            </a:lvl2pPr>
            <a:lvl3pPr marL="1221740" indent="0">
              <a:buNone/>
              <a:defRPr sz="2400" b="1"/>
            </a:lvl3pPr>
            <a:lvl4pPr marL="1832610" indent="0">
              <a:buNone/>
              <a:defRPr sz="2100" b="1"/>
            </a:lvl4pPr>
            <a:lvl5pPr marL="2444115" indent="0">
              <a:buNone/>
              <a:defRPr sz="2100" b="1"/>
            </a:lvl5pPr>
            <a:lvl6pPr marL="3054985" indent="0">
              <a:buNone/>
              <a:defRPr sz="2100" b="1"/>
            </a:lvl6pPr>
            <a:lvl7pPr marL="3665855" indent="0">
              <a:buNone/>
              <a:defRPr sz="2100" b="1"/>
            </a:lvl7pPr>
            <a:lvl8pPr marL="4276725" indent="0">
              <a:buNone/>
              <a:defRPr sz="2100" b="1"/>
            </a:lvl8pPr>
            <a:lvl9pPr marL="488759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870" indent="0">
              <a:buNone/>
              <a:defRPr sz="1600"/>
            </a:lvl2pPr>
            <a:lvl3pPr marL="1221740" indent="0">
              <a:buNone/>
              <a:defRPr sz="1300"/>
            </a:lvl3pPr>
            <a:lvl4pPr marL="1832610" indent="0">
              <a:buNone/>
              <a:defRPr sz="1200"/>
            </a:lvl4pPr>
            <a:lvl5pPr marL="2444115" indent="0">
              <a:buNone/>
              <a:defRPr sz="1200"/>
            </a:lvl5pPr>
            <a:lvl6pPr marL="3054985" indent="0">
              <a:buNone/>
              <a:defRPr sz="1200"/>
            </a:lvl6pPr>
            <a:lvl7pPr marL="3665855" indent="0">
              <a:buNone/>
              <a:defRPr sz="1200"/>
            </a:lvl7pPr>
            <a:lvl8pPr marL="4276725" indent="0">
              <a:buNone/>
              <a:defRPr sz="1200"/>
            </a:lvl8pPr>
            <a:lvl9pPr marL="488759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870" indent="0">
              <a:buNone/>
              <a:defRPr sz="3700"/>
            </a:lvl2pPr>
            <a:lvl3pPr marL="1221740" indent="0">
              <a:buNone/>
              <a:defRPr sz="3200"/>
            </a:lvl3pPr>
            <a:lvl4pPr marL="1832610" indent="0">
              <a:buNone/>
              <a:defRPr sz="2700"/>
            </a:lvl4pPr>
            <a:lvl5pPr marL="2444115" indent="0">
              <a:buNone/>
              <a:defRPr sz="2700"/>
            </a:lvl5pPr>
            <a:lvl6pPr marL="3054985" indent="0">
              <a:buNone/>
              <a:defRPr sz="2700"/>
            </a:lvl6pPr>
            <a:lvl7pPr marL="3665855" indent="0">
              <a:buNone/>
              <a:defRPr sz="2700"/>
            </a:lvl7pPr>
            <a:lvl8pPr marL="4276725" indent="0">
              <a:buNone/>
              <a:defRPr sz="2700"/>
            </a:lvl8pPr>
            <a:lvl9pPr marL="4887595" indent="0">
              <a:buNone/>
              <a:defRPr sz="2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870" indent="0">
              <a:buNone/>
              <a:defRPr sz="1600"/>
            </a:lvl2pPr>
            <a:lvl3pPr marL="1221740" indent="0">
              <a:buNone/>
              <a:defRPr sz="1300"/>
            </a:lvl3pPr>
            <a:lvl4pPr marL="1832610" indent="0">
              <a:buNone/>
              <a:defRPr sz="1200"/>
            </a:lvl4pPr>
            <a:lvl5pPr marL="2444115" indent="0">
              <a:buNone/>
              <a:defRPr sz="1200"/>
            </a:lvl5pPr>
            <a:lvl6pPr marL="3054985" indent="0">
              <a:buNone/>
              <a:defRPr sz="1200"/>
            </a:lvl6pPr>
            <a:lvl7pPr marL="3665855" indent="0">
              <a:buNone/>
              <a:defRPr sz="1200"/>
            </a:lvl7pPr>
            <a:lvl8pPr marL="4276725" indent="0">
              <a:buNone/>
              <a:defRPr sz="1200"/>
            </a:lvl8pPr>
            <a:lvl9pPr marL="488759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7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470" indent="-458470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505" indent="-3816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42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9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6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030" indent="-305435" algn="l" defTabSz="1221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87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74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610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11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98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85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72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595" algn="l" defTabSz="12217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640360" y="4960640"/>
            <a:ext cx="432048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37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上海新沪商联合会</a:t>
            </a:r>
            <a:endParaRPr lang="en-US" altLang="zh-CN" sz="3700" b="1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dist"/>
            <a:endParaRPr lang="zh-CN" altLang="en-US" sz="1200" b="1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dist"/>
            <a:r>
              <a:rPr lang="zh-CN" altLang="en-US" sz="37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入会申请</a:t>
            </a:r>
          </a:p>
        </p:txBody>
      </p:sp>
      <p:sp>
        <p:nvSpPr>
          <p:cNvPr id="10" name="矩形 9"/>
          <p:cNvSpPr/>
          <p:nvPr/>
        </p:nvSpPr>
        <p:spPr>
          <a:xfrm>
            <a:off x="2640360" y="8056984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黑体" panose="02010609060101010101" pitchFamily="2" charset="-122"/>
                <a:ea typeface="黑体" panose="02010609060101010101" pitchFamily="2" charset="-122"/>
              </a:rPr>
              <a:t> 企业名：</a:t>
            </a: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960440" y="8546524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60440" y="9266604"/>
            <a:ext cx="2520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640360" y="8804939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dirty="0">
                <a:solidFill>
                  <a:prstClr val="black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申请者：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" t="4682" r="178" b="13656"/>
          <a:stretch>
            <a:fillRect/>
          </a:stretch>
        </p:blipFill>
        <p:spPr>
          <a:xfrm>
            <a:off x="2136304" y="1648272"/>
            <a:ext cx="5616624" cy="2370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98125177"/>
              </p:ext>
            </p:extLst>
          </p:nvPr>
        </p:nvGraphicFramePr>
        <p:xfrm>
          <a:off x="480119" y="640160"/>
          <a:ext cx="8640961" cy="12025336"/>
        </p:xfrm>
        <a:graphic>
          <a:graphicData uri="http://schemas.openxmlformats.org/drawingml/2006/table">
            <a:tbl>
              <a:tblPr/>
              <a:tblGrid>
                <a:gridCol w="903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49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84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28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2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90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005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53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69095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2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企业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名称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企业英文名称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企业所在地</a:t>
                      </a:r>
                      <a:endParaRPr lang="zh-CN" sz="12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43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企业情况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统一社会信用代码</a:t>
                      </a:r>
                      <a:endParaRPr lang="zh-CN" sz="12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注册资本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总资产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43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成立时间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营业额</a:t>
                      </a:r>
                      <a:endParaRPr 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+mn-cs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endParaRPr 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纳税额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注册地址</a:t>
                      </a:r>
                      <a:endParaRPr lang="zh-CN" altLang="zh-CN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邮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编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职工人数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网   址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行业领域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主营业务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下属企业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投资企业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上市时间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证券代码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企业荣誉</a:t>
                      </a:r>
                      <a:endParaRPr lang="zh-CN" altLang="en-US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专精特</a:t>
                      </a:r>
                      <a:r>
                        <a:rPr lang="zh-CN" altLang="en-US" sz="1400" kern="10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新  </a:t>
                      </a:r>
                      <a:r>
                        <a:rPr lang="zh-CN" altLang="zh-CN" sz="1400" kern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高新技术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科技小巨人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其他：</a:t>
                      </a:r>
                      <a:endParaRPr lang="zh-CN" altLang="en-US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业务下游</a:t>
                      </a:r>
                      <a:endParaRPr lang="zh-CN" altLang="en-US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400" kern="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26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个人简历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姓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性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别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职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务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2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生   日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阳历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农历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日   期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年   月   日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党</a:t>
                      </a:r>
                      <a:r>
                        <a:rPr 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派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143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最高学历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院   校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邮   箱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43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221740" rtl="0" eaLnBrk="1" latinLnBrk="0" hangingPunct="1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联系电话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手   机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903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民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族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籍   贯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+mn-cs"/>
                        </a:rPr>
                        <a:t>              省            市            县</a:t>
                      </a: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583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证件号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关注行业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143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业余爱好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个人擅长    </a:t>
                      </a:r>
                      <a:r>
                        <a:rPr kumimoji="0" lang="en-US" altLang="zh-CN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经验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143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常住地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常往来国家 </a:t>
                      </a:r>
                      <a:r>
                        <a:rPr kumimoji="0" lang="en-US" altLang="zh-CN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2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地区</a:t>
                      </a: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1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个人简介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社会职务和荣誉：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53677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参加的其他协会（商会）及担任的职务：</a:t>
                      </a:r>
                      <a:endParaRPr lang="en-US" altLang="zh-CN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1400" kern="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814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其他</a:t>
                      </a:r>
                      <a:r>
                        <a:rPr lang="zh-CN" altLang="en-US" sz="1400" kern="0" baseline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   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联系人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姓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名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性</a:t>
                      </a:r>
                      <a:r>
                        <a:rPr 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别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手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机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8143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部门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职务</a:t>
                      </a:r>
                      <a:endParaRPr lang="zh-CN" altLang="zh-CN" sz="12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邮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箱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电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话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61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申请职务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副会长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            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理事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                 </a:t>
                      </a: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□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会员</a:t>
                      </a:r>
                      <a:r>
                        <a:rPr lang="en-US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79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入会诉求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推荐方</a:t>
                      </a:r>
                      <a:endParaRPr lang="en-US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 意 见：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宋体" panose="02010600030101010101" pitchFamily="2" charset="-122"/>
                        <a:buNone/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4948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入会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0" indent="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本人（企业）自愿加入上海新沪商联合会，遵守本会章程、履行义务，并积极参与本会活动；本人保证以上填写内容真实、准确，并同意接受核查；如有虚假，本人愿意承担相应责任。请予以批准</a:t>
                      </a:r>
                      <a:r>
                        <a:rPr lang="zh-CN" altLang="en-US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！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54812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申请人签名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推荐人</a:t>
                      </a:r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400" kern="0" dirty="0">
                          <a:latin typeface="黑体" panose="02010609060101010101" pitchFamily="2" charset="-122"/>
                          <a:ea typeface="黑体" panose="02010609060101010101" pitchFamily="2" charset="-122"/>
                          <a:cs typeface="宋体" panose="02010600030101010101" pitchFamily="2" charset="-122"/>
                        </a:rPr>
                        <a:t>申请单位盖章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1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秘书处</a:t>
                      </a:r>
                      <a:endParaRPr lang="en-US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审议</a:t>
                      </a: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秘书长</a:t>
                      </a:r>
                      <a:endParaRPr lang="en-US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  <a:p>
                      <a:pPr algn="ctr"/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审议</a:t>
                      </a:r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217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kern="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会长办公会议审议</a:t>
                      </a: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37859" marR="37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-7912"/>
            <a:ext cx="9409112" cy="86202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22169" tIns="61085" rIns="122169" bIns="61085" numCol="1" anchor="ctr" anchorCtr="0" compatLnSpc="1">
            <a:spAutoFit/>
          </a:bodyPr>
          <a:lstStyle/>
          <a:p>
            <a:pPr indent="407035" algn="ctr" defTabSz="122174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上海新沪商联合会入会申请表 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407035" algn="ctr" defTabSz="122174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93FE16AD-0E06-4654-B2B0-059588818E26}"/>
              </a:ext>
            </a:extLst>
          </p:cNvPr>
          <p:cNvCxnSpPr/>
          <p:nvPr/>
        </p:nvCxnSpPr>
        <p:spPr>
          <a:xfrm>
            <a:off x="9121080" y="4024536"/>
            <a:ext cx="0" cy="360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80118" y="640159"/>
          <a:ext cx="8640962" cy="11881321"/>
        </p:xfrm>
        <a:graphic>
          <a:graphicData uri="http://schemas.openxmlformats.org/drawingml/2006/table">
            <a:tbl>
              <a:tblPr/>
              <a:tblGrid>
                <a:gridCol w="8640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1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040148" y="1519911"/>
            <a:ext cx="7560840" cy="1167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一、 入会资料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营业执照扫描件（加盖公章）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最近一期财务年报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个人身份证复印件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4.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个人正面电子商务照片、个人简介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5.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企业电子照片、</a:t>
            </a: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LOGO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源文件、企业简介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6.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入会申请表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二、 入会审核流程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提交入会资料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审核入会申请，走访申请单位，了解实际情况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回复审批结果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4.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缴纳会费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5.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颁发会员证书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三、 会费标准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四、 会员退会说明</a:t>
            </a: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会员可自愿加入和自由退出商会；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会员如超过一年无故不缴纳会费，可视为自动退会；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会员严重违反本会章程及会员公约的，予以除名。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五、会员公约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1.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尊重规则，坚守商业活动的原则和底线，做商业文明的倡导者和践行者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2.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诚信为本，不弄虚作假、编造企业信息和个人身份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3.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恪守承诺，言而有信，不欺骗、欺诈、诋毁其他会员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4.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兼容并包，求同存异、包容不同会员的个性差异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5.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相互学习，交流共进，善于发现其他会员的优点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6.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互帮互助，相互支持，促进共同发展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7.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修身齐家，兼济天下，做对世界、国家、社会有益的企业公民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400" dirty="0">
                <a:latin typeface="黑体" panose="02010609060101010101" pitchFamily="2" charset="-122"/>
                <a:ea typeface="黑体" panose="02010609060101010101" pitchFamily="2" charset="-122"/>
              </a:rPr>
              <a:t>  8. </a:t>
            </a: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传播正能量，分享真知灼见，打造理性、建设性的会员交流平台</a:t>
            </a: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2895" y="889666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入 会 须 知</a:t>
            </a:r>
          </a:p>
        </p:txBody>
      </p:sp>
      <p:sp>
        <p:nvSpPr>
          <p:cNvPr id="5" name="矩形 4"/>
          <p:cNvSpPr/>
          <p:nvPr/>
        </p:nvSpPr>
        <p:spPr>
          <a:xfrm>
            <a:off x="1015740" y="8491001"/>
            <a:ext cx="6912768" cy="68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</a:pPr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266700" indent="-266700">
              <a:lnSpc>
                <a:spcPct val="150000"/>
              </a:lnSpc>
            </a:pPr>
            <a:r>
              <a:rPr lang="zh-CN" altLang="en-US" sz="1400" dirty="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</a:p>
        </p:txBody>
      </p:sp>
      <p:graphicFrame>
        <p:nvGraphicFramePr>
          <p:cNvPr id="11" name="表格 1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3412464"/>
              </p:ext>
            </p:extLst>
          </p:nvPr>
        </p:nvGraphicFramePr>
        <p:xfrm>
          <a:off x="1128192" y="6184776"/>
          <a:ext cx="691268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商会职务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会费标准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500000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副会长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30000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理事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会员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10000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元</a:t>
                      </a:r>
                      <a:r>
                        <a:rPr lang="en-US" altLang="zh-CN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/</a:t>
                      </a:r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80118" y="640159"/>
          <a:ext cx="8640962" cy="11881321"/>
        </p:xfrm>
        <a:graphic>
          <a:graphicData uri="http://schemas.openxmlformats.org/drawingml/2006/table">
            <a:tbl>
              <a:tblPr/>
              <a:tblGrid>
                <a:gridCol w="8640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81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400" kern="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37859" marR="3785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86623" y="1206396"/>
            <a:ext cx="413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latin typeface="黑体" panose="02010609060101010101" pitchFamily="2" charset="-122"/>
                <a:ea typeface="黑体" panose="02010609060101010101" pitchFamily="2" charset="-122"/>
              </a:rPr>
              <a:t>会 员 权 益</a:t>
            </a:r>
            <a:endParaRPr lang="en-US" altLang="zh-CN" sz="2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6829" y="11517938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建设全球最具影响力的中国商会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40339" y="1864296"/>
            <a:ext cx="782070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一、会员权益内容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拓展人脉：帮助会员拓展人脉的高度和广度，借助新沪商会员互动平台和多种形式的线上线下活动，缔结真实人际关系。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链接商机：链接商会会员之间和商会外部资源，帮助会员发现商机，促进会员之间、会员与国内外其他机构之间的业务合作。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信息共享：打通与政府、国内其他商协会、海外组织的信息沟通管道，与会员共享最新的财政、产业、法律等方面的信息。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政企沟通：充当政府和企业的沟通桥梁，反馈会员企业发展面临的问题和困难，向政府有关部门提出政策性建议。组织会员企业走进长三角地市及其他重点城市，与当地政府及重点企业沟通交流。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产融对接：根据会员企业发展需要，整合银行、投行、基金等各类金融资源，协助企业融资，解决发展过程中面临的资金问题。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海外交流</a:t>
            </a:r>
            <a:r>
              <a:rPr lang="en-US" altLang="zh-CN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积极联络驻沪领馆、海外商会，组织各种形式的海外考察、调研，与国外政府、企业、机构进行交流互动，帮助会员企业开拓海外市场。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交流联谊：组织各种形式的文化体育活动，增加会员之间的相互了解，促进交流合作，感受新沪商的家文化。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培训分享：通过与商学院、政府部门、著名企业家、经济学家、投资家、国际关系专家的合作，与会员分享企业管理、政策解读等研究成果，为会员提供学习机会，不断提高经营管理水平。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宣传推广：通过商会网站、自媒体、线下活动等宣传平台，扩大会员企业影响力，宣传企业形象，提高知名度。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综合服务：协助链接医疗、教育、律师、投资等各种类型的资源、人脉，信息等，协助解决会员的个性化需求。</a:t>
            </a:r>
            <a:endParaRPr lang="zh-CN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zh-CN" altLang="en-US" sz="1400" kern="100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二、秘书处服务专员</a:t>
            </a: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lvl="0">
              <a:defRPr/>
            </a:pPr>
            <a:endParaRPr lang="en-US" altLang="zh-CN" sz="1400" kern="100" dirty="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" t="4682" r="178" b="13656"/>
          <a:stretch>
            <a:fillRect/>
          </a:stretch>
        </p:blipFill>
        <p:spPr>
          <a:xfrm>
            <a:off x="3432448" y="10379981"/>
            <a:ext cx="2642686" cy="1115253"/>
          </a:xfrm>
          <a:prstGeom prst="rect">
            <a:avLst/>
          </a:prstGeom>
        </p:spPr>
      </p:pic>
      <p:graphicFrame>
        <p:nvGraphicFramePr>
          <p:cNvPr id="13" name="表格 13"/>
          <p:cNvGraphicFramePr>
            <a:graphicFrameLocks noGrp="1"/>
          </p:cNvGraphicFramePr>
          <p:nvPr/>
        </p:nvGraphicFramePr>
        <p:xfrm>
          <a:off x="1090930" y="9308465"/>
          <a:ext cx="756983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1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1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3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姓名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电话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zh-CN" altLang="en-US" sz="14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微信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/>
                      <a:endParaRPr lang="zh-CN" altLang="en-US" sz="14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9c6c587-4023-42ef-996e-56a79911f02d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779726e-e23d-4561-bd63-45c840fc319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959</Words>
  <Application>Microsoft Office PowerPoint</Application>
  <PresentationFormat>A3 纸张(297x420 毫米)</PresentationFormat>
  <Paragraphs>173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黑体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沈 悦</cp:lastModifiedBy>
  <cp:revision>253</cp:revision>
  <cp:lastPrinted>2020-06-16T04:50:00Z</cp:lastPrinted>
  <dcterms:created xsi:type="dcterms:W3CDTF">2020-04-07T08:17:00Z</dcterms:created>
  <dcterms:modified xsi:type="dcterms:W3CDTF">2022-07-20T05:16:34Z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9CE7EE6DC14F43708529B9816A24BC3D</vt:lpwstr>
  </property>
</Properties>
</file>